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1" r:id="rId18"/>
    <p:sldId id="272" r:id="rId19"/>
    <p:sldId id="273" r:id="rId20"/>
    <p:sldId id="274" r:id="rId21"/>
    <p:sldId id="275" r:id="rId22"/>
    <p:sldId id="276" r:id="rId23"/>
  </p:sldIdLst>
  <p:sldSz cx="14630400" cy="8229600"/>
  <p:notesSz cx="8229600" cy="146304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erriweather Bold" panose="00000800000000000000" pitchFamily="2" charset="0"/>
      <p:bold r:id="rId29"/>
    </p:embeddedFont>
    <p:embeddedFont>
      <p:font typeface="Open Sans" panose="020B0606030504020204" pitchFamily="3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6" autoAdjust="0"/>
    <p:restoredTop sz="94610"/>
  </p:normalViewPr>
  <p:slideViewPr>
    <p:cSldViewPr snapToGrid="0" snapToObjects="1">
      <p:cViewPr>
        <p:scale>
          <a:sx n="48" d="100"/>
          <a:sy n="48" d="100"/>
        </p:scale>
        <p:origin x="118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02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46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Dawa.Reg.Office1/following/" TargetMode="External"/><Relationship Id="rId5" Type="http://schemas.openxmlformats.org/officeDocument/2006/relationships/hyperlink" Target="https://www.facebook.com/Dawa.Reg.Office1/followers/" TargetMode="External"/><Relationship Id="rId4" Type="http://schemas.openxmlformats.org/officeDocument/2006/relationships/hyperlink" Target="https://www.facebook.com/Dawa.Reg.Office1/abou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facebook.com/regexperts/follow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regexperts/followers/" TargetMode="External"/><Relationship Id="rId5" Type="http://schemas.openxmlformats.org/officeDocument/2006/relationships/hyperlink" Target="http://www.youtube.com/@regexperts3435" TargetMode="External"/><Relationship Id="rId4" Type="http://schemas.openxmlformats.org/officeDocument/2006/relationships/hyperlink" Target="https://www.facebook.com/regexpert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pharmatec.co/followers/" TargetMode="External"/><Relationship Id="rId5" Type="http://schemas.openxmlformats.org/officeDocument/2006/relationships/hyperlink" Target="https://www.facebook.com/pharmatec.co/friends_likes/" TargetMode="External"/><Relationship Id="rId4" Type="http://schemas.openxmlformats.org/officeDocument/2006/relationships/hyperlink" Target="https://www.facebook.com/pharmatec.c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acebook.com/profile.php?id=61559834571008&amp;sk=followers" TargetMode="External"/><Relationship Id="rId5" Type="http://schemas.openxmlformats.org/officeDocument/2006/relationships/hyperlink" Target="https://www.facebook.com/profile.php?id=61559834571008&amp;sk=friends_likes" TargetMode="External"/><Relationship Id="rId4" Type="http://schemas.openxmlformats.org/officeDocument/2006/relationships/hyperlink" Target="https://www.facebook.com/profile.php?id=6155983457100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facebook.com/profile.php?id=100065276581670&amp;sk=follow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acebook.com/profile.php?id=100065276581670&amp;sk=friends_likes" TargetMode="External"/><Relationship Id="rId5" Type="http://schemas.openxmlformats.org/officeDocument/2006/relationships/hyperlink" Target="http://www.youtube.com/@BioRex-f8u5.38K" TargetMode="External"/><Relationship Id="rId4" Type="http://schemas.openxmlformats.org/officeDocument/2006/relationships/hyperlink" Target="https://www.facebook.com/profile.php?id=10006527658167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://www.youtube.com/@PDRT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facebook.com/PDRTC/followers/" TargetMode="External"/><Relationship Id="rId5" Type="http://schemas.openxmlformats.org/officeDocument/2006/relationships/hyperlink" Target="https://www.facebook.com/PDRTC/friends_likes/" TargetMode="External"/><Relationship Id="rId4" Type="http://schemas.openxmlformats.org/officeDocument/2006/relationships/hyperlink" Target="https://www.facebook.com/PDRT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://www.youtube.com/@PDRT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facebook.com/PDRTC/followers/" TargetMode="External"/><Relationship Id="rId5" Type="http://schemas.openxmlformats.org/officeDocument/2006/relationships/hyperlink" Target="https://www.facebook.com/PDRTC/friends_likes/" TargetMode="External"/><Relationship Id="rId4" Type="http://schemas.openxmlformats.org/officeDocument/2006/relationships/hyperlink" Target="https://www.facebook.com/PDRTC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9237" y="901065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8179237" y="1573768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179237" y="2339102"/>
            <a:ext cx="5587127" cy="1851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Regulatory Affairs Consultant Marketing Plan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8179237" y="4560689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25768"/>
            <a:ext cx="4430554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Competitors Analysis 1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2095" y="1141690"/>
            <a:ext cx="240613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Dawa Registration Office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615797"/>
            <a:ext cx="1126808" cy="11268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2095" y="2916793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                           </a:t>
            </a:r>
            <a:r>
              <a:rPr lang="en-US" sz="120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https://www.facebook.com/Dawa.Reg.Office1/about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2095" y="3338751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Of Likes &amp; Followers        </a:t>
            </a:r>
            <a:r>
              <a:rPr lang="en-US" sz="120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94K followers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• </a:t>
            </a:r>
            <a:r>
              <a:rPr lang="en-US" sz="120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45 following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2095" y="3760708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Created                           22 August 2019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2095" y="4182666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Identity                           blue &amp; baby blue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72095" y="4604623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Publishing Rate                         5 post/ week stating from Dec 2024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72095" y="5026581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Rate                     Shares Only without any comments 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72095" y="5448538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 Product                           Company formation &amp; direct agencies 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72095" y="5870496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Price                            package system 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72095" y="6292453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72095" y="6714411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72095" y="7136368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72095" y="7558326"/>
            <a:ext cx="1348620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89811"/>
            <a:ext cx="4107775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Competitors Analysis 2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72095" y="1045488"/>
            <a:ext cx="1772245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Reg Experts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639133"/>
            <a:ext cx="1072277" cy="1072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92730" y="1607225"/>
            <a:ext cx="1127307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72095" y="3030260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                      </a:t>
            </a:r>
            <a:r>
              <a:rPr lang="en-US" sz="110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https://www.facebook.com/regexperts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72095" y="3416498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www.youtube.com/@regexperts3435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72095" y="3802737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Of Likes &amp; Followers   </a:t>
            </a:r>
            <a:r>
              <a:rPr lang="en-US" sz="110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1.8K followers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• </a:t>
            </a:r>
            <a:r>
              <a:rPr lang="en-US" sz="110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351 following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72095" y="4188976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Created                      28 July 2011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72095" y="4575215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Identity                     blue 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572095" y="4961453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Publishing Rate                  5 post/ week 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72095" y="5347692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Rate                Slight Shares  without any comments 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72095" y="5733931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 Product                     eCTD- Pharmacovigilance 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572095" y="6120170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Price                       ,,,,,,,,,/ 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572095" y="6506408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572095" y="6892647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72095" y="7278886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572095" y="7665125"/>
            <a:ext cx="1348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35054"/>
            <a:ext cx="4560332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Competitors Analysis 3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72095" y="1165384"/>
            <a:ext cx="394799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Pharmatec CO. </a:t>
            </a:r>
            <a:endParaRPr lang="en-US" sz="3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895713"/>
            <a:ext cx="1166813" cy="11668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2095" y="3240167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                       </a:t>
            </a:r>
            <a:r>
              <a:rPr lang="en-US" sz="120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https://www.facebook.com/pharmatec.co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2095" y="3670340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Of Likes &amp; Followers     </a:t>
            </a:r>
            <a:r>
              <a:rPr lang="en-US" sz="120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7.6K likes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• </a:t>
            </a:r>
            <a:r>
              <a:rPr lang="en-US" sz="120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8.1K followers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2095" y="4100512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Created                        4 February 2018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2095" y="4530685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Identity                        blue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72095" y="4960858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Publishing Rate                    3 post/ week 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72095" y="5391031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Rate                 No Shares ,No comments 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72095" y="5821204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 Product                       Cosmetic registration, Food Supplement 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72095" y="6251377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Price                          ………..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72095" y="6681549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72095" y="7111722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72095" y="7541895"/>
            <a:ext cx="1348620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40293"/>
            <a:ext cx="4651891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Competitors Analysis 4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72095" y="1179195"/>
            <a:ext cx="3995023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Registration HUB </a:t>
            </a:r>
            <a:endParaRPr lang="en-US" sz="3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918097"/>
            <a:ext cx="1082993" cy="10829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2095" y="3180755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                      </a:t>
            </a:r>
            <a:r>
              <a:rPr lang="en-US" sz="125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https://www.facebook.com/profile.php?id=61559834571008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72095" y="3616047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Of Likes &amp; Followers    </a:t>
            </a:r>
            <a:r>
              <a:rPr lang="en-US" sz="125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14K likes</a:t>
            </a: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• </a:t>
            </a:r>
            <a:r>
              <a:rPr lang="en-US" sz="125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15K followers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2095" y="4051340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Created                        12 May 2024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2095" y="4486632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Identity                        blue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72095" y="4921925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Publishing Rate                    2 post/month 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2095" y="5357217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Rate                 No Shares ,No comments 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72095" y="5792510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 Product                       Cosmetic registration, Food Supplement 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72095" y="6227802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Price                          ………..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572095" y="6663095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572095" y="7098387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572095" y="7533680"/>
            <a:ext cx="1348620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endParaRPr lang="en-US" sz="12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05884"/>
            <a:ext cx="4278749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Competitors Analysis 5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72095" y="1088350"/>
            <a:ext cx="4978479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BioRex Registration Office 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770817"/>
            <a:ext cx="1229916" cy="12299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2095" y="3166705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                 </a:t>
            </a:r>
            <a:r>
              <a:rPr lang="en-US" sz="115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https://www.facebook.com/profile.php?id=100065276581670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72095" y="3568898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www.youtube.com/@BioRex-f8u5.38K</a:t>
            </a: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72095" y="3971092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Of Likes &amp; Followers    </a:t>
            </a:r>
            <a:r>
              <a:rPr lang="en-US" sz="115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2.1K likes</a:t>
            </a: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• </a:t>
            </a:r>
            <a:r>
              <a:rPr lang="en-US" sz="115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2.4K followers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72095" y="4373285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Created                        14 March 2021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72095" y="4775478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Identity                        blue &amp; orange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72095" y="5177671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Publishing Rate                    6 post/week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72095" y="5579864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Rate                 You tube channels- Podcasts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72095" y="5982057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 Product                       Cosmetic registration, Food Supplement ,Info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72095" y="6384250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Price                          ………..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72095" y="6786443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572095" y="7188637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572095" y="7590830"/>
            <a:ext cx="1348620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endParaRPr lang="en-US" sz="11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72308"/>
            <a:ext cx="3945136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Competitors Analysis 6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72095" y="998339"/>
            <a:ext cx="4700468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مركز تدريب اليقظة وتسجيل الأدوية 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776651"/>
            <a:ext cx="1135856" cy="11358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66574" y="1746171"/>
            <a:ext cx="1099923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72095" y="3217069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               </a:t>
            </a:r>
            <a:r>
              <a:rPr lang="en-US" sz="105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https://www.facebook.com/profile.php?id=100065276581670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72095" y="3585924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Fb Like &amp; followers    </a:t>
            </a:r>
            <a:r>
              <a:rPr lang="en-US" sz="105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62K likes</a:t>
            </a: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• </a:t>
            </a:r>
            <a:r>
              <a:rPr lang="en-US" sz="105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66K followers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72095" y="3954780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You tube Channell       </a:t>
            </a:r>
            <a:r>
              <a:rPr lang="en-US" sz="105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www.youtube.com/@PDRTC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72095" y="4323636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Of Subscribers         2.79K subscribers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72095" y="4692491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Created                       10 April 2016    &amp; You tube Nov 6, 2011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72095" y="5061347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Identity                      Different color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572095" y="5430203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Publishing Rate                    6 post/week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72095" y="5799058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Rate                 You tube channels- Reels- videos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72095" y="6167914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 Product                       Pharmacovigilance- Export to UAE-Special offers for contract-registration 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72095" y="6536769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Price                          ………..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572095" y="6905625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572095" y="7274481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72095" y="7643336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72308"/>
            <a:ext cx="3945136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Competitors Analysis 6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72095" y="998339"/>
            <a:ext cx="4700468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مركز تدريب اليقظة وتسجيل الأدوية 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776651"/>
            <a:ext cx="1135856" cy="11358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66574" y="1746171"/>
            <a:ext cx="1099923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72095" y="3217069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               </a:t>
            </a:r>
            <a:r>
              <a:rPr lang="en-US" sz="105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https://www.facebook.com/profile.php?id=100065276581670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72095" y="3585924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Fb Like &amp; followers    </a:t>
            </a:r>
            <a:r>
              <a:rPr lang="en-US" sz="105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62K likes</a:t>
            </a: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• </a:t>
            </a:r>
            <a:r>
              <a:rPr lang="en-US" sz="1050" b="1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66K followers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72095" y="3954780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You tube Channell       </a:t>
            </a:r>
            <a:r>
              <a:rPr lang="en-US" sz="1050" u="sng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www.youtube.com/@PDRTC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72095" y="4323636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Of Subscribers         2.79K subscribers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72095" y="4692491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Created                       10 April 2016    &amp; You tube Nov 6, 2011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72095" y="5061347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Identity                      Different color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572095" y="5430203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Publishing Rate                    6 post/week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72095" y="5799058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Rate                 You tube channels- Reels- videos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72095" y="6167914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 Product                       Pharmacovigilance- Export to UAE-Special offers for contract-registration 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72095" y="6536769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Price                          ………..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572095" y="6905625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572095" y="7274481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72095" y="7643336"/>
            <a:ext cx="134862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9788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8627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Audience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182808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Gender: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25841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&amp; Female 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3494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Age: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4037" y="41055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25-65 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87084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Location 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64037" y="56268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Egypt- UAE- Saudi Arabia- Omman - Turkey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39222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Interest: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864037" y="714827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Investor in the medical sector- Medical representative &amp; all jobs related to it</a:t>
            </a:r>
            <a:endParaRPr lang="en-US" sz="1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983" y="832961"/>
            <a:ext cx="5821799" cy="727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Marketing STP: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814983" y="2026325"/>
            <a:ext cx="4178260" cy="5370314"/>
          </a:xfrm>
          <a:prstGeom prst="roundRect">
            <a:avLst>
              <a:gd name="adj" fmla="val 2341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5370" y="2266712"/>
            <a:ext cx="3697486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Segmentation: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55370" y="2778919"/>
            <a:ext cx="3697486" cy="111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Font typeface="+mj-lt"/>
              <a:buAutoNum type="arabicPeriod"/>
            </a:pPr>
            <a:r>
              <a:rPr lang="en-US" sz="18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Pharmacist &amp; Doctors </a:t>
            </a: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want to enhance their jobs &amp; have a private business 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55370" y="3977997"/>
            <a:ext cx="3697486" cy="2235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</a:t>
            </a:r>
            <a:r>
              <a:rPr lang="en-US" sz="18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Investors</a:t>
            </a: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Entrepreneurs, venture capitalists, and business owners looking to invest in the pharmaceutical or medical sector.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5226010" y="2026325"/>
            <a:ext cx="4178260" cy="5370314"/>
          </a:xfrm>
          <a:prstGeom prst="roundRect">
            <a:avLst>
              <a:gd name="adj" fmla="val 2341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66398" y="2266712"/>
            <a:ext cx="3697486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Targeting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466398" y="2778919"/>
            <a:ext cx="3697486" cy="186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 services to meet the unique needs of pharmacists, medical professionals, and Business investors.
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5466398" y="4723090"/>
            <a:ext cx="3697486" cy="186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</a:t>
            </a:r>
            <a:r>
              <a:rPr lang="en-US" sz="18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 Proposition</a:t>
            </a: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Highlight expertise, speed, and accuracy in regulatory submissions, compliance, and market entry strategies.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9637038" y="2026325"/>
            <a:ext cx="4178260" cy="5370314"/>
          </a:xfrm>
          <a:prstGeom prst="roundRect">
            <a:avLst>
              <a:gd name="adj" fmla="val 2341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7425" y="2266712"/>
            <a:ext cx="3697486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Positioning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9877425" y="2778919"/>
            <a:ext cx="3697486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*Make a feasibility study &amp; facilitate the obstacles 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9877425" y="3663672"/>
            <a:ext cx="3697486" cy="2980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*The trusted partner for pharmacists, medical professionals, and investors, providing expert regulatory affairs services to ensure compliance, accelerate approvals, and unlock growth opportunities in the healthcare sector.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9877425" y="6783705"/>
            <a:ext cx="3697486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06" y="484346"/>
            <a:ext cx="4404122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Buyer Persona 1&amp;2: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6506" y="1387078"/>
            <a:ext cx="6610707" cy="6366034"/>
          </a:xfrm>
          <a:prstGeom prst="roundRect">
            <a:avLst>
              <a:gd name="adj" fmla="val 1162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00219" y="1570792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800219" y="1958340"/>
            <a:ext cx="62432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Pharmacist &amp; Doctors &amp; medical fields persona 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00219" y="2372320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25-65 Male&amp; female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800219" y="2715816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Location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 Egypt &amp; Gulf area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00219" y="3059311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Interest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Career planning &amp; start up business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00219" y="3402806"/>
            <a:ext cx="624328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 </a:t>
            </a: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Fear from the long process &amp; hassles of papers &amp; requirements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800219" y="4028242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Needs: 1-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Seek trusted partners to navigate complex regulations.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800219" y="4371737"/>
            <a:ext cx="624328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-Frequent need for regulatory submissions, compliance audits, and product approvals.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800219" y="4997172"/>
            <a:ext cx="62432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800219" y="5411152"/>
            <a:ext cx="624328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Simplify regulatory complexities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focus on what matters most—your patients and quality products.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800219" y="6036588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clear regulatory strategy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800219" y="6380083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Documentation-Pre-Market Approvals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403306" y="1387078"/>
            <a:ext cx="6610707" cy="6366034"/>
          </a:xfrm>
          <a:prstGeom prst="roundRect">
            <a:avLst>
              <a:gd name="adj" fmla="val 1162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587020" y="1570792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587020" y="1958340"/>
            <a:ext cx="62432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Investors at the medical field :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7587020" y="2372320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25-65 male &amp; female 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7587020" y="2715816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Location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 Egypt &amp; Gulf area &amp; Turkey 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7587020" y="3059311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Interest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Investment &amp; Financial ROI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587020" y="3402806"/>
            <a:ext cx="624328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</a:t>
            </a: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Fear from the long process &amp; hassles of papers &amp; requirements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587020" y="4028242"/>
            <a:ext cx="624328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Needs: 1-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Seek market entry strategies, regulatory consulting, and partnership opportunities.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7587020" y="4653677"/>
            <a:ext cx="624328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ROI, risk mitigation, and long-term growth opportunities in the healthcare sector.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7587020" y="5279112"/>
            <a:ext cx="62432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 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7587020" y="5693093"/>
            <a:ext cx="624328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Maximize your investments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regulatory insights that ensure compliance and drive growth.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7587020" y="6318528"/>
            <a:ext cx="624328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Egyptian Regulations: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Navigate the complexities of entering new markets by understanding and complying with local regulations.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7587020" y="6943963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Updated on Laws-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clear regulatory strategy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7587020" y="7287458"/>
            <a:ext cx="62432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-Efficient Documentation-Pre-Market Approvals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469838"/>
            <a:ext cx="7378184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Regulatory Affairs Consultant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43645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Regulatory Experts: Compliance Solutions You Can Trust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01360"/>
            <a:ext cx="4103727" cy="45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Social Media Channels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72095" y="1076206"/>
            <a:ext cx="21890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1. Facebook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72095" y="1568648"/>
            <a:ext cx="13486209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Build brand awareness, engage with the community, and share educational content.
</a:t>
            </a: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 Strategies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72095" y="2199680"/>
            <a:ext cx="13486209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Content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Share industry news, regulatory updates &amp; success stories.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2095" y="2651998"/>
            <a:ext cx="21890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2-</a:t>
            </a:r>
            <a:r>
              <a:rPr lang="en-US" sz="17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Instagram: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72095" y="3144441"/>
            <a:ext cx="13486209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Showcase the company’s expertise and humanize the brand through visuals and storytelling.
</a:t>
            </a: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 Strategies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72095" y="3662482"/>
            <a:ext cx="13486209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Content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Use carousel posts to explain complex regulatory topics in simple terms.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72095" y="4114800"/>
            <a:ext cx="21890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 Landing Page: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72095" y="4607243"/>
            <a:ext cx="13486209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Convert visitors into leads by providing clear value propositions and calls-to-action (CTAs).
</a:t>
            </a: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 Strategies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72095" y="5238274"/>
            <a:ext cx="13486209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Clean, professional, and mobile-friendly design with clear navigation.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72095" y="5690592"/>
            <a:ext cx="21890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4. X (Twitter):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72095" y="6183035"/>
            <a:ext cx="13486209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Share real-time updates, engage in industry conversations, and establish thought leadership.
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72095" y="6868835"/>
            <a:ext cx="21890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5. Email Marketing: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572095" y="7361277"/>
            <a:ext cx="13486209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</a:t>
            </a: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Nurture leads, share valuable content, and drive conversions.
</a:t>
            </a:r>
            <a:endParaRPr lang="en-US" sz="1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696" y="1052632"/>
            <a:ext cx="4412337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Action Plan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7696" y="1868805"/>
            <a:ext cx="4347329" cy="5308044"/>
          </a:xfrm>
          <a:prstGeom prst="roundRect">
            <a:avLst>
              <a:gd name="adj" fmla="val 1705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01767" y="2052876"/>
            <a:ext cx="3979188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 Facebook :              3 Post / week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01767" y="2511623"/>
            <a:ext cx="3979188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Combine 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professional images, infographics, and short videos explaining regulatory processes.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01767" y="3464362"/>
            <a:ext cx="3979188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Posts Host Q&amp;A sessions &amp; polls to interact with pharmacists and medical professionals.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801767" y="4372928"/>
            <a:ext cx="3979188" cy="1129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Targeting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Use </a:t>
            </a: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Facebook Ads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target specific demographics (e.g., pharmacists, regulatory managers) and promote downloadable resources.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01767" y="5563791"/>
            <a:ext cx="3979188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 Metrics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Track engagement rates, click-through rates (CTR), and follower growth.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5141476" y="1868805"/>
            <a:ext cx="4347329" cy="5308044"/>
          </a:xfrm>
          <a:prstGeom prst="roundRect">
            <a:avLst>
              <a:gd name="adj" fmla="val 1705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325547" y="2052876"/>
            <a:ext cx="3979188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2-Instagram:              3 Posts/ weekly</a:t>
            </a: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325547" y="2511623"/>
            <a:ext cx="3979188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High-quality images, short reels, and infographics. Use Instagram Stories for quick updates and polls.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5325547" y="3464362"/>
            <a:ext cx="3979188" cy="1129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Hashtags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Use industry-specific hashtags like #RegulatoryAffairs, #PharmaCompliance, and #HealthcareInnovation.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5325547" y="4655225"/>
            <a:ext cx="397918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#Businesscosultation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325547" y="4999196"/>
            <a:ext cx="397918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#Businessdeveloper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5325547" y="5343168"/>
            <a:ext cx="3979188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Respond to comments and DMs promptly. 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5325547" y="5969437"/>
            <a:ext cx="3979188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 Metrics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Monitor likes, shares, story views, and follower growth. 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9665256" y="1868805"/>
            <a:ext cx="4347329" cy="5308044"/>
          </a:xfrm>
          <a:prstGeom prst="roundRect">
            <a:avLst>
              <a:gd name="adj" fmla="val 1705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849326" y="2052876"/>
            <a:ext cx="3979188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3-Landing page:     English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849326" y="2511623"/>
            <a:ext cx="3979188" cy="1129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Highlight services, expertise, and client success stories. Include a strong headline like "Navigating Egyptian  Regulatory Compliance Made Simple."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9849326" y="3702487"/>
            <a:ext cx="3979188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clear CTAs like "Schedule a free Consultation," "Download Our Regulatory Guide," or "Contact Us Today."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9849326" y="4611053"/>
            <a:ext cx="3979188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Forms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Include lead capture forms for free resources or consultation requests.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9849326" y="5237321"/>
            <a:ext cx="3979188" cy="1129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SEO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Optimize for keywords like "regulatory affairs services," "pharmaceutical compliance," and "healthcare regulatory consulting."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9849326" y="6428184"/>
            <a:ext cx="3979188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Metrics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Track conversion rates, bounce rates, and time spent on the page.</a:t>
            </a:r>
            <a:endParaRPr lang="en-US" sz="13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092" y="577572"/>
            <a:ext cx="5251013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Action Plan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092" y="1548884"/>
            <a:ext cx="6475095" cy="6105049"/>
          </a:xfrm>
          <a:prstGeom prst="roundRect">
            <a:avLst>
              <a:gd name="adj" fmla="val 1445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2738" y="1766530"/>
            <a:ext cx="6039803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4- X Account: 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52738" y="2312551"/>
            <a:ext cx="6039803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Creation&amp; publish 3 Posts/ weekly</a:t>
            </a:r>
            <a:r>
              <a:rPr lang="en-US" sz="2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52738" y="2858572"/>
            <a:ext cx="603980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Post regulatory news  and quick tips. 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52738" y="3320534"/>
            <a:ext cx="603980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Share links to free resources.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52738" y="3782497"/>
            <a:ext cx="603980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Hashtags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Use trending and industry-specific hashtags like 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52738" y="4527947"/>
            <a:ext cx="603980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#Invest,Egptianregistration #RegulatoryAffairs, and #Healthcare.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52738" y="5273397"/>
            <a:ext cx="603980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Participate in Twitter chats, reply to industry leaders, and retweet relevant content.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52738" y="6018848"/>
            <a:ext cx="603980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Visuals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Use images, GIFs, and infographics to make tweets stand out.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52738" y="6764298"/>
            <a:ext cx="603980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Metrics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Monitor retweets, likes, replies, and follower growth.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20213" y="1548884"/>
            <a:ext cx="6475095" cy="6105049"/>
          </a:xfrm>
          <a:prstGeom prst="roundRect">
            <a:avLst>
              <a:gd name="adj" fmla="val 1445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37859" y="1766530"/>
            <a:ext cx="6039803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5-Email Marketing</a:t>
            </a:r>
            <a:r>
              <a:rPr lang="en-US" sz="2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637859" y="2312551"/>
            <a:ext cx="6039803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the Segmentation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Segment email lists into pharmacists, medical professionals, and investors for personalized messaging.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637859" y="3393996"/>
            <a:ext cx="603980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Content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Send newsletters, regulatory updates, case studies.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637859" y="4139446"/>
            <a:ext cx="603980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Use clean, professional templates with clear CTAs.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637859" y="4548902"/>
            <a:ext cx="6039803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Automation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Set up automated email sequences for lead nurturing (e.g., Brand Awareness, Company services, offers like 1month Free consultation.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637859" y="5630347"/>
            <a:ext cx="603980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CTAs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Include CTAs like "register your products now," or "Request a Consultation.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299" y="687705"/>
            <a:ext cx="3876437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Summary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78299" y="1584008"/>
            <a:ext cx="2422803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Details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78299" y="2080498"/>
            <a:ext cx="6448544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Specialized service company dedicated to providing comprehensive solutions for facilitating all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governmental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regulatory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processes for companies in the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medical sector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We serve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startups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investors 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operating in the medical and pharmaceutical fields, enabling them to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their core business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while we handle the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complexities of administrative and regulatory requirements.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8299" y="4134445"/>
            <a:ext cx="2422803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Category 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678299" y="4630936"/>
            <a:ext cx="6448544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Service Provider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within the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Healthcare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Pharmaceutical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industries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607379" y="1584008"/>
            <a:ext cx="2422803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Services: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607379" y="2104787"/>
            <a:ext cx="6352223" cy="1817251"/>
          </a:xfrm>
          <a:prstGeom prst="roundRect">
            <a:avLst>
              <a:gd name="adj" fmla="val 4480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808714" y="2306122"/>
            <a:ext cx="594955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1-Company Formation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808714" y="2790587"/>
            <a:ext cx="5949553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Assisting clients in establishing various types of companies through our team of certified accountants and legal experts.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607379" y="4115753"/>
            <a:ext cx="6352223" cy="1507212"/>
          </a:xfrm>
          <a:prstGeom prst="roundRect">
            <a:avLst>
              <a:gd name="adj" fmla="val 5401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808714" y="4317087"/>
            <a:ext cx="594955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 Dealing with the Egyptian Drug Authority (EDA),NFSA: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808714" y="4801553"/>
            <a:ext cx="5949553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Completing licensing procedures and coding companies with the EDA ,NFSA to enable them to commence their operations.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607379" y="5816679"/>
            <a:ext cx="6352223" cy="1507212"/>
          </a:xfrm>
          <a:prstGeom prst="roundRect">
            <a:avLst>
              <a:gd name="adj" fmla="val 5401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808714" y="6018014"/>
            <a:ext cx="594955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3- Scientific Offices: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808714" y="6502479"/>
            <a:ext cx="5949553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Assistance in Obtaining the Necessary Licenses for Scientific Offices, Warehouses, and Storage Facilities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122" y="757952"/>
            <a:ext cx="4244340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Services 1: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594122" y="1627942"/>
            <a:ext cx="4367570" cy="4012406"/>
          </a:xfrm>
          <a:prstGeom prst="roundRect">
            <a:avLst>
              <a:gd name="adj" fmla="val 1777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71406" y="1805226"/>
            <a:ext cx="401300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4-Factory Establishment Management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71406" y="2178606"/>
            <a:ext cx="4013002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Supervising factory construction to ensure compliance with quality standards necessary for obtaining operational licenses..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131356" y="1627942"/>
            <a:ext cx="4367570" cy="4012406"/>
          </a:xfrm>
          <a:prstGeom prst="roundRect">
            <a:avLst>
              <a:gd name="adj" fmla="val 1777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08640" y="1805226"/>
            <a:ext cx="401300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5-Product Registration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308640" y="2178606"/>
            <a:ext cx="4013002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Fulfilling all requirements and procedures needed to secure licenses and register products, including: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308640" y="3052763"/>
            <a:ext cx="401300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 and veterinary medicines.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308640" y="3383756"/>
            <a:ext cx="401300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Cosmetics.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308640" y="3714750"/>
            <a:ext cx="401300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Dietary supplements.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308640" y="4045744"/>
            <a:ext cx="401300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Medical supplies.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308640" y="4376738"/>
            <a:ext cx="4013002" cy="1086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028700" lvl="2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Disinfectants, whether locally manufactured, imported, or produced under licensing agreements with foreign companies.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9668589" y="1627942"/>
            <a:ext cx="4367570" cy="4012406"/>
          </a:xfrm>
          <a:prstGeom prst="roundRect">
            <a:avLst>
              <a:gd name="adj" fmla="val 1777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845873" y="1805226"/>
            <a:ext cx="401300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6-Factory Contracts and Production Support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9845873" y="2178606"/>
            <a:ext cx="4013002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Overseeing factory contracts for companies and facilitating access to packaging, labeling, and printing suppliers required for operations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594122" y="5810012"/>
            <a:ext cx="6636306" cy="1661517"/>
          </a:xfrm>
          <a:prstGeom prst="roundRect">
            <a:avLst>
              <a:gd name="adj" fmla="val 4292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71406" y="5987296"/>
            <a:ext cx="628173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7-Design Services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71406" y="6360676"/>
            <a:ext cx="628173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team includes a dedicated designer who handles: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771406" y="6691670"/>
            <a:ext cx="628173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Development of visual identities for newly established companies.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771406" y="7022663"/>
            <a:ext cx="628173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Designing product packaging, flyers, business cards, posters, and more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7400092" y="5810012"/>
            <a:ext cx="6636306" cy="1661517"/>
          </a:xfrm>
          <a:prstGeom prst="roundRect">
            <a:avLst>
              <a:gd name="adj" fmla="val 4292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577376" y="5987296"/>
            <a:ext cx="628173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8-Product Analysis and Certification: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7577376" y="6360676"/>
            <a:ext cx="6281737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Managing product testing and analyses to obtain approvals and certifications from (EDA).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666" y="624602"/>
            <a:ext cx="5383649" cy="672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Services 2: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3666" y="1728192"/>
            <a:ext cx="4230886" cy="3137654"/>
          </a:xfrm>
          <a:prstGeom prst="roundRect">
            <a:avLst>
              <a:gd name="adj" fmla="val 2883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6551" y="1951077"/>
            <a:ext cx="378511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9-Import and Export Documentation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76551" y="2769394"/>
            <a:ext cx="378511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Handling paperwork for: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76551" y="3189327"/>
            <a:ext cx="378511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approvals for raw materials and finished products.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76551" y="3953828"/>
            <a:ext cx="378511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Certificates of origin and export clearances for products.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9817" y="1728192"/>
            <a:ext cx="4230886" cy="3137654"/>
          </a:xfrm>
          <a:prstGeom prst="roundRect">
            <a:avLst>
              <a:gd name="adj" fmla="val 2883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22702" y="1951077"/>
            <a:ext cx="378511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10-Shipping and Customs Clearance: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5422702" y="2769394"/>
            <a:ext cx="3785116" cy="1722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Collaborating with a contracted logistics company to provide shipping and customs clearance services, assisting clients as needed.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9645968" y="1728192"/>
            <a:ext cx="4230886" cy="3137654"/>
          </a:xfrm>
          <a:prstGeom prst="roundRect">
            <a:avLst>
              <a:gd name="adj" fmla="val 2883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68852" y="1951077"/>
            <a:ext cx="378511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11-Expert brokerage services 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9868852" y="2424827"/>
            <a:ext cx="3785116" cy="1722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you are looking for buying or selling companies or files in the pharmaceutical and healthcare sectors you will find diverse options which tailored your needs.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53666" y="5081111"/>
            <a:ext cx="13123069" cy="2523887"/>
          </a:xfrm>
          <a:prstGeom prst="roundRect">
            <a:avLst>
              <a:gd name="adj" fmla="val 3584"/>
            </a:avLst>
          </a:prstGeom>
          <a:solidFill>
            <a:srgbClr val="F5DDD6"/>
          </a:solidFill>
          <a:ln w="7620">
            <a:solidFill>
              <a:srgbClr val="DBC3B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76551" y="5303996"/>
            <a:ext cx="12677299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</a:t>
            </a:r>
            <a:r>
              <a:rPr lang="en-US" sz="16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Export Services for Premium Egyptian  Cosmetics Products: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76551" y="5777746"/>
            <a:ext cx="12677299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Superior Quality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Products crafted with precision and care to meet international expectations.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76551" y="6197679"/>
            <a:ext cx="12677299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Affordable Prices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Competitive rates that maximize your profit margins.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976551" y="6617613"/>
            <a:ext cx="12677299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Innovative Formulations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Advanced, effective solutions tailored to market needs.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976551" y="7037546"/>
            <a:ext cx="12677299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Stunning Designs</a:t>
            </a: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Modern and captivating packaging to attract customers.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648" y="629841"/>
            <a:ext cx="4581406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SMART Objectives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01648" y="1460183"/>
            <a:ext cx="7540704" cy="465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 Brand awareness </a:t>
            </a:r>
            <a:r>
              <a:rPr lang="en-US" sz="2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👍</a:t>
            </a:r>
            <a:r>
              <a:rPr lang="en-US" sz="2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01648" y="2183606"/>
            <a:ext cx="7540704" cy="91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the different platforms &amp; tools needed : FB- X- Instagram-Landing page - Email chimp.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01648" y="3180040"/>
            <a:ext cx="7540704" cy="45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 regularly &amp; optimize the platforms 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1648" y="3718322"/>
            <a:ext cx="7540704" cy="45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Increase Fb like to 2000 k through one month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01648" y="4256603"/>
            <a:ext cx="7540704" cy="91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 Instagram  like to 2000 k through one month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01648" y="5253038"/>
            <a:ext cx="7540704" cy="91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landing page with all services in Arabic &amp; English.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01648" y="6426994"/>
            <a:ext cx="7540704" cy="45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801648" y="7142798"/>
            <a:ext cx="7540704" cy="45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endParaRPr lang="en-US" sz="22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791" y="1089303"/>
            <a:ext cx="4669393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SMART Objectives 1: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03791" y="1921788"/>
            <a:ext cx="7536418" cy="459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CE5B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 Selling Services: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03791" y="2639378"/>
            <a:ext cx="753641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03791" y="3265170"/>
            <a:ext cx="7536418" cy="918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the ads for specific services.( Agencies &amp; cosmetics Export.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3791" y="4263985"/>
            <a:ext cx="7536418" cy="459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  direct sales posts for the  above platforms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03791" y="4803577"/>
            <a:ext cx="7536418" cy="459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suitable campaign linking with  the landing page 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03791" y="5521166"/>
            <a:ext cx="753641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03791" y="6146959"/>
            <a:ext cx="753641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803791" y="6772751"/>
            <a:ext cx="753641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8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509230"/>
            <a:ext cx="3723561" cy="46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SWOT Analysis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272302"/>
            <a:ext cx="4000500" cy="4000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5458897"/>
            <a:ext cx="1861780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Strengths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72095" y="5780961"/>
            <a:ext cx="6631424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Expertise in Problem-Solving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Extensive experience in addressing challenges effectively and delivering practical solutions tailored to client needs.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72095" y="6510457"/>
            <a:ext cx="6631424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Honesty and Transparency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 commitment to maintaining integrity by providing clear communication and building trust with clients.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72095" y="7076242"/>
            <a:ext cx="6631424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Client-Centric Approach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Prioritizing the client’s best interests and ensuring they are not charged unnecessary fees or expenses.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81" y="1272302"/>
            <a:ext cx="4000500" cy="400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6881" y="5458897"/>
            <a:ext cx="1861780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Weakness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7426880" y="5832991"/>
            <a:ext cx="6631424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Social Media Presence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 lack of visibility across various social media platforms, which may impact outreach and brand awareness.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72095" y="7482007"/>
            <a:ext cx="1348620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7B87A-35FB-DBBE-AB1C-4C0EC2AF9D90}"/>
              </a:ext>
            </a:extLst>
          </p:cNvPr>
          <p:cNvSpPr txBox="1"/>
          <p:nvPr/>
        </p:nvSpPr>
        <p:spPr>
          <a:xfrm>
            <a:off x="7336390" y="6531095"/>
            <a:ext cx="7315200" cy="32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Insufficient Digital Marketing Efforts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510183"/>
            <a:ext cx="3781544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SWOT Analysis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285280"/>
            <a:ext cx="4061817" cy="40618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5536168"/>
            <a:ext cx="189071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Opportunities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72095" y="5863233"/>
            <a:ext cx="6629638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Attracting Foreign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Investors</a:t>
            </a:r>
            <a:r>
              <a:rPr lang="en-US" sz="11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(Turkish, Saudi ,UAE)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72095" y="6158032"/>
            <a:ext cx="6629638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 to the Client Based for   Commercial Agencies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1285280"/>
            <a:ext cx="4061817" cy="40618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8548" y="5185177"/>
            <a:ext cx="189071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CE5B38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Threats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315199" y="5566769"/>
            <a:ext cx="662975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1-.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Instability</a:t>
            </a:r>
            <a:r>
              <a:rPr lang="en-US" sz="11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Government Systems: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7524296" y="5916097"/>
            <a:ext cx="6629757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Frequent system failures or downtime may result in the need to repeat tasks multiple times, leading to delays in service delivery and increased operational inefficiencies.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315198" y="6770489"/>
            <a:ext cx="662975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2-Absenteeism</a:t>
            </a:r>
            <a:r>
              <a:rPr lang="en-US" sz="11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Government Employees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7428548" y="7065288"/>
            <a:ext cx="662975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  <a:buSzPct val="100000"/>
            </a:pP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572095" y="7477363"/>
            <a:ext cx="1348620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1D35DB6B-C253-EC1C-E6BB-179BB79290B9}"/>
              </a:ext>
            </a:extLst>
          </p:cNvPr>
          <p:cNvSpPr/>
          <p:nvPr/>
        </p:nvSpPr>
        <p:spPr>
          <a:xfrm>
            <a:off x="7315199" y="7186255"/>
            <a:ext cx="6631424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Competition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Facing strong competition from new entrants and other service providers, including manufacturers, who significantly undercut fees, sometimes offering services at nearly no cost.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2202</Words>
  <Application>Microsoft Office PowerPoint</Application>
  <PresentationFormat>Custom</PresentationFormat>
  <Paragraphs>272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Open Sans</vt:lpstr>
      <vt:lpstr>Calibri</vt:lpstr>
      <vt:lpstr>Arial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Rania Mohamed</cp:lastModifiedBy>
  <cp:revision>3</cp:revision>
  <dcterms:created xsi:type="dcterms:W3CDTF">2025-02-10T05:59:45Z</dcterms:created>
  <dcterms:modified xsi:type="dcterms:W3CDTF">2025-04-09T14:17:28Z</dcterms:modified>
</cp:coreProperties>
</file>